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18" r:id="rId2"/>
    <p:sldId id="740" r:id="rId3"/>
    <p:sldId id="741" r:id="rId4"/>
    <p:sldId id="757" r:id="rId5"/>
    <p:sldId id="763" r:id="rId6"/>
    <p:sldId id="745" r:id="rId7"/>
    <p:sldId id="746" r:id="rId8"/>
    <p:sldId id="747" r:id="rId9"/>
    <p:sldId id="760" r:id="rId10"/>
    <p:sldId id="761" r:id="rId11"/>
    <p:sldId id="759" r:id="rId12"/>
    <p:sldId id="754" r:id="rId13"/>
    <p:sldId id="755" r:id="rId14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n Dewsnup" initials="" lastIdx="1" clrIdx="0"/>
  <p:cmAuthor id="1" name="Berg, Angela" initials="ab" lastIdx="7" clrIdx="1"/>
  <p:cmAuthor id="2" name="Janet White" initials="JW" lastIdx="3" clrIdx="2">
    <p:extLst>
      <p:ext uri="{19B8F6BF-5375-455C-9EA6-DF929625EA0E}">
        <p15:presenceInfo xmlns:p15="http://schemas.microsoft.com/office/powerpoint/2012/main" userId="S-1-5-21-581205898-3250733592-2379691073-283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  <a:srgbClr val="C40043"/>
    <a:srgbClr val="26547C"/>
    <a:srgbClr val="A5AFB3"/>
    <a:srgbClr val="C5D9F1"/>
    <a:srgbClr val="F2DC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09" autoAdjust="0"/>
    <p:restoredTop sz="98737" autoAdjust="0"/>
  </p:normalViewPr>
  <p:slideViewPr>
    <p:cSldViewPr>
      <p:cViewPr varScale="1">
        <p:scale>
          <a:sx n="128" d="100"/>
          <a:sy n="128" d="100"/>
        </p:scale>
        <p:origin x="128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8" d="100"/>
        <a:sy n="128" d="100"/>
      </p:scale>
      <p:origin x="0" y="9624"/>
    </p:cViewPr>
  </p:sorterViewPr>
  <p:notesViewPr>
    <p:cSldViewPr>
      <p:cViewPr varScale="1">
        <p:scale>
          <a:sx n="76" d="100"/>
          <a:sy n="76" d="100"/>
        </p:scale>
        <p:origin x="2918" y="7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2421" cy="465138"/>
          </a:xfrm>
          <a:prstGeom prst="rect">
            <a:avLst/>
          </a:prstGeom>
        </p:spPr>
        <p:txBody>
          <a:bodyPr vert="horz" lIns="91435" tIns="45718" rIns="91435" bIns="4571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8" y="1"/>
            <a:ext cx="2972421" cy="465138"/>
          </a:xfrm>
          <a:prstGeom prst="rect">
            <a:avLst/>
          </a:prstGeom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2EBC91B9-FB82-9A4C-9427-056A28F25880}" type="datetime1">
              <a:rPr lang="en-US" smtClean="0"/>
              <a:pPr/>
              <a:t>1/9/2018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29675"/>
            <a:ext cx="2972421" cy="465138"/>
          </a:xfrm>
          <a:prstGeom prst="rect">
            <a:avLst/>
          </a:prstGeom>
        </p:spPr>
        <p:txBody>
          <a:bodyPr vert="horz" lIns="91435" tIns="45718" rIns="91435" bIns="4571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8" y="8829675"/>
            <a:ext cx="2972421" cy="465138"/>
          </a:xfrm>
          <a:prstGeom prst="rect">
            <a:avLst/>
          </a:prstGeom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2AD776FE-0AF5-4723-B945-D987A36A8C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565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72421" cy="465138"/>
          </a:xfrm>
          <a:prstGeom prst="rect">
            <a:avLst/>
          </a:prstGeom>
        </p:spPr>
        <p:txBody>
          <a:bodyPr vert="horz" lIns="89730" tIns="44865" rIns="89730" bIns="44865" rtlCol="0"/>
          <a:lstStyle>
            <a:lvl1pPr algn="l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8" y="1"/>
            <a:ext cx="2972421" cy="465138"/>
          </a:xfrm>
          <a:prstGeom prst="rect">
            <a:avLst/>
          </a:prstGeom>
        </p:spPr>
        <p:txBody>
          <a:bodyPr vert="horz" wrap="square" lIns="89730" tIns="44865" rIns="89730" bIns="4486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DCD7ABCB-4794-334F-8F78-7D9D31AB4A15}" type="datetime1">
              <a:rPr lang="en-US" smtClean="0"/>
              <a:pPr/>
              <a:t>1/9/2018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730" tIns="44865" rIns="89730" bIns="44865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16425"/>
            <a:ext cx="5485158" cy="4183063"/>
          </a:xfrm>
          <a:prstGeom prst="rect">
            <a:avLst/>
          </a:prstGeom>
        </p:spPr>
        <p:txBody>
          <a:bodyPr vert="horz" lIns="89730" tIns="44865" rIns="89730" bIns="44865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829675"/>
            <a:ext cx="2972421" cy="465138"/>
          </a:xfrm>
          <a:prstGeom prst="rect">
            <a:avLst/>
          </a:prstGeom>
        </p:spPr>
        <p:txBody>
          <a:bodyPr vert="horz" lIns="89730" tIns="44865" rIns="89730" bIns="44865" rtlCol="0" anchor="b"/>
          <a:lstStyle>
            <a:lvl1pPr algn="l">
              <a:defRPr sz="1200"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8" y="8829675"/>
            <a:ext cx="2972421" cy="465138"/>
          </a:xfrm>
          <a:prstGeom prst="rect">
            <a:avLst/>
          </a:prstGeom>
        </p:spPr>
        <p:txBody>
          <a:bodyPr vert="horz" wrap="square" lIns="89730" tIns="44865" rIns="89730" bIns="4486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pitchFamily="34" charset="0"/>
              </a:defRPr>
            </a:lvl1pPr>
          </a:lstStyle>
          <a:p>
            <a:fld id="{4F3A3D3D-60CC-4917-935D-CF15BD2BCC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97569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45539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286615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96312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  <a:lvl2pPr>
              <a:defRPr>
                <a:latin typeface="Arial"/>
                <a:cs typeface="Arial"/>
              </a:defRPr>
            </a:lvl2pPr>
            <a:lvl3pPr>
              <a:defRPr>
                <a:latin typeface="Arial"/>
                <a:cs typeface="Arial"/>
              </a:defRPr>
            </a:lvl3pPr>
            <a:lvl4pPr>
              <a:defRPr>
                <a:latin typeface="Arial"/>
                <a:cs typeface="Arial"/>
              </a:defRPr>
            </a:lvl4pPr>
            <a:lvl5pPr marL="1487488" indent="-228600">
              <a:buFont typeface="Arial"/>
              <a:buChar char="•"/>
              <a:defRPr sz="1600">
                <a:latin typeface="Arial"/>
                <a:cs typeface="Arial"/>
              </a:defRPr>
            </a:lvl5pPr>
            <a:lvl6pPr marL="1716088" indent="-228600">
              <a:buFont typeface="Lucida Grande"/>
              <a:buChar char="-"/>
              <a:tabLst/>
              <a:defRPr sz="1500" baseline="0">
                <a:latin typeface="Arial"/>
                <a:cs typeface="Arial"/>
              </a:defRPr>
            </a:lvl6pPr>
            <a:lvl7pPr marL="1949450" indent="-228600">
              <a:defRPr sz="1400">
                <a:latin typeface="Arial"/>
                <a:cs typeface="Arial"/>
              </a:defRPr>
            </a:lvl7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416675"/>
            <a:ext cx="1571781" cy="2712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/>
                <a:cs typeface="Arial"/>
              </a:defRPr>
            </a:lvl1pPr>
            <a:lvl2pPr>
              <a:defRPr sz="2400">
                <a:latin typeface="Arial"/>
                <a:cs typeface="Arial"/>
              </a:defRPr>
            </a:lvl2pPr>
            <a:lvl3pPr>
              <a:defRPr sz="20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800">
                <a:latin typeface="Arial"/>
                <a:cs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838200"/>
            <a:ext cx="8686800" cy="381000"/>
          </a:xfrm>
        </p:spPr>
        <p:txBody>
          <a:bodyPr anchor="b"/>
          <a:lstStyle>
            <a:lvl1pPr marL="0" indent="0" algn="ctr">
              <a:spcBef>
                <a:spcPts val="0"/>
              </a:spcBef>
              <a:buNone/>
              <a:defRPr sz="2000" b="1">
                <a:latin typeface="Arial"/>
                <a:cs typeface="Arial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800" y="1295400"/>
            <a:ext cx="4267200" cy="4953000"/>
          </a:xfrm>
        </p:spPr>
        <p:txBody>
          <a:bodyPr/>
          <a:lstStyle>
            <a:lvl1pPr marL="231775" indent="-231775">
              <a:spcBef>
                <a:spcPts val="300"/>
              </a:spcBef>
              <a:defRPr sz="1800">
                <a:latin typeface="Arial"/>
                <a:cs typeface="Arial"/>
              </a:defRPr>
            </a:lvl1pPr>
            <a:lvl2pPr marL="511175" indent="-220663">
              <a:spcBef>
                <a:spcPts val="300"/>
              </a:spcBef>
              <a:buSzPct val="115000"/>
              <a:buFont typeface="Wingdings" charset="2"/>
              <a:buChar char=""/>
              <a:defRPr sz="1700">
                <a:latin typeface="Arial"/>
                <a:cs typeface="Arial"/>
              </a:defRPr>
            </a:lvl2pPr>
            <a:lvl3pPr marL="742950" indent="-169863">
              <a:spcBef>
                <a:spcPts val="300"/>
              </a:spcBef>
              <a:defRPr sz="1600">
                <a:latin typeface="Arial"/>
                <a:cs typeface="Arial"/>
              </a:defRPr>
            </a:lvl3pPr>
            <a:lvl4pPr marL="1030288" indent="-228600">
              <a:spcBef>
                <a:spcPts val="300"/>
              </a:spcBef>
              <a:defRPr sz="1500">
                <a:latin typeface="Arial"/>
                <a:cs typeface="Arial"/>
              </a:defRPr>
            </a:lvl4pPr>
            <a:lvl5pPr marL="1254125" indent="-228600">
              <a:spcBef>
                <a:spcPts val="300"/>
              </a:spcBef>
              <a:defRPr sz="14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4400" y="1295400"/>
            <a:ext cx="4270375" cy="4953000"/>
          </a:xfrm>
        </p:spPr>
        <p:txBody>
          <a:bodyPr/>
          <a:lstStyle>
            <a:lvl1pPr marL="231775" indent="-231775">
              <a:spcBef>
                <a:spcPts val="300"/>
              </a:spcBef>
              <a:defRPr sz="1800">
                <a:latin typeface="Arial"/>
                <a:cs typeface="Arial"/>
              </a:defRPr>
            </a:lvl1pPr>
            <a:lvl2pPr marL="511175" indent="-225425">
              <a:spcBef>
                <a:spcPts val="300"/>
              </a:spcBef>
              <a:buSzPct val="113000"/>
              <a:buFont typeface="Wingdings" charset="2"/>
              <a:buChar char=""/>
              <a:defRPr sz="1700">
                <a:latin typeface="Arial"/>
                <a:cs typeface="Arial"/>
              </a:defRPr>
            </a:lvl2pPr>
            <a:lvl3pPr marL="742950" indent="-169863">
              <a:spcBef>
                <a:spcPts val="300"/>
              </a:spcBef>
              <a:defRPr sz="1600">
                <a:latin typeface="Arial"/>
                <a:cs typeface="Arial"/>
              </a:defRPr>
            </a:lvl3pPr>
            <a:lvl4pPr marL="1030288" indent="-233363">
              <a:spcBef>
                <a:spcPts val="300"/>
              </a:spcBef>
              <a:defRPr sz="1500">
                <a:latin typeface="Arial"/>
                <a:cs typeface="Arial"/>
              </a:defRPr>
            </a:lvl4pPr>
            <a:lvl5pPr marL="1254125" indent="-228600">
              <a:spcBef>
                <a:spcPts val="300"/>
              </a:spcBef>
              <a:tabLst/>
              <a:defRPr sz="1400">
                <a:latin typeface="Arial"/>
                <a:cs typeface="Arial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Confidential, unpublished property of Allegiance Benefit Plan Management, Inc.  Do not duplicate or distribute.  Use and distribution limited solely to authorized personnel.   © 2014 Allegiance Benefit Plan Management,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4800" y="990600"/>
            <a:ext cx="86868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3276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600">
                <a:solidFill>
                  <a:srgbClr val="898989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 © 2017 Allegiance Benefit Plan Management, Inc.</a:t>
            </a:r>
            <a:endParaRPr lang="en-US" dirty="0"/>
          </a:p>
        </p:txBody>
      </p:sp>
      <p:sp>
        <p:nvSpPr>
          <p:cNvPr id="1033" name="Title Placeholder 1"/>
          <p:cNvSpPr>
            <a:spLocks noGrp="1"/>
          </p:cNvSpPr>
          <p:nvPr>
            <p:ph type="title"/>
          </p:nvPr>
        </p:nvSpPr>
        <p:spPr bwMode="auto">
          <a:xfrm>
            <a:off x="304800" y="290032"/>
            <a:ext cx="868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/>
          <a:stretch>
            <a:fillRect/>
          </a:stretch>
        </p:blipFill>
        <p:spPr>
          <a:xfrm>
            <a:off x="7543800" y="6471000"/>
            <a:ext cx="1409700" cy="310800"/>
          </a:xfrm>
          <a:prstGeom prst="rect">
            <a:avLst/>
          </a:prstGeom>
        </p:spPr>
      </p:pic>
      <p:sp>
        <p:nvSpPr>
          <p:cNvPr id="12" name="Rectangle 6"/>
          <p:cNvSpPr>
            <a:spLocks noChangeArrowheads="1"/>
          </p:cNvSpPr>
          <p:nvPr userDrawn="1"/>
        </p:nvSpPr>
        <p:spPr bwMode="auto">
          <a:xfrm>
            <a:off x="0" y="0"/>
            <a:ext cx="9144000" cy="73025"/>
          </a:xfrm>
          <a:prstGeom prst="rect">
            <a:avLst/>
          </a:prstGeom>
          <a:solidFill>
            <a:srgbClr val="AD1F3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0" y="74612"/>
            <a:ext cx="9144000" cy="709612"/>
          </a:xfrm>
          <a:prstGeom prst="rect">
            <a:avLst/>
          </a:prstGeom>
          <a:solidFill>
            <a:srgbClr val="00285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4" name="Rectangle 8"/>
          <p:cNvSpPr>
            <a:spLocks/>
          </p:cNvSpPr>
          <p:nvPr userDrawn="1"/>
        </p:nvSpPr>
        <p:spPr bwMode="auto">
          <a:xfrm>
            <a:off x="0" y="73025"/>
            <a:ext cx="9144000" cy="53975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416675"/>
            <a:ext cx="1571781" cy="27124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5" r:id="rId2"/>
    <p:sldLayoutId id="2147483856" r:id="rId3"/>
    <p:sldLayoutId id="2147483857" r:id="rId4"/>
    <p:sldLayoutId id="2147483858" r:id="rId5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i="1" kern="1200">
          <a:solidFill>
            <a:schemeClr val="bg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 i="1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684213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900" kern="12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97313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800" kern="1200">
          <a:solidFill>
            <a:schemeClr val="tx1"/>
          </a:solidFill>
          <a:latin typeface="Arial"/>
          <a:ea typeface="ＭＳ Ｐゴシック" charset="0"/>
          <a:cs typeface="Arial"/>
        </a:defRPr>
      </a:lvl3pPr>
      <a:lvl4pPr marL="1254125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700" kern="1200">
          <a:solidFill>
            <a:schemeClr val="tx1"/>
          </a:solidFill>
          <a:latin typeface="Arial"/>
          <a:ea typeface="ＭＳ Ｐゴシック" charset="0"/>
          <a:cs typeface="Arial"/>
        </a:defRPr>
      </a:lvl4pPr>
      <a:lvl5pPr marL="1487488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 kern="1200">
          <a:solidFill>
            <a:schemeClr val="tx1"/>
          </a:solidFill>
          <a:latin typeface="Arial"/>
          <a:ea typeface="ＭＳ Ｐゴシック" charset="0"/>
          <a:cs typeface="Arial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skallegiance.com/disneyoh" TargetMode="External"/><Relationship Id="rId2" Type="http://schemas.openxmlformats.org/officeDocument/2006/relationships/hyperlink" Target="http://lab.express-scripts.com/providers/physicians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info@zelispayments.com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askallegiance.com/disneyoh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fo@zelispayments.com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kallegiance.com/disneyoh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skallegiance.com/disneyoh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914400"/>
            <a:ext cx="9144000" cy="5334000"/>
          </a:xfrm>
          <a:prstGeom prst="rect">
            <a:avLst/>
          </a:prstGeom>
          <a:solidFill>
            <a:srgbClr val="A5A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6471000"/>
            <a:ext cx="1409700" cy="310800"/>
          </a:xfrm>
          <a:prstGeom prst="rect">
            <a:avLst/>
          </a:prstGeom>
        </p:spPr>
      </p:pic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0" y="1588"/>
            <a:ext cx="9144000" cy="73025"/>
          </a:xfrm>
          <a:prstGeom prst="rect">
            <a:avLst/>
          </a:prstGeom>
          <a:solidFill>
            <a:srgbClr val="AD1F3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0" y="128588"/>
            <a:ext cx="9144000" cy="709612"/>
          </a:xfrm>
          <a:prstGeom prst="rect">
            <a:avLst/>
          </a:prstGeom>
          <a:solidFill>
            <a:srgbClr val="00285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0" y="74613"/>
            <a:ext cx="9144000" cy="53975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4940124"/>
            <a:ext cx="4205854" cy="92727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264417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Information for Providers</a:t>
            </a:r>
            <a:endParaRPr lang="en-US" sz="4800" b="1" spc="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416675"/>
            <a:ext cx="1571781" cy="271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69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Allegiance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Claims Processing/Payment Overview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104584"/>
              </p:ext>
            </p:extLst>
          </p:nvPr>
        </p:nvGraphicFramePr>
        <p:xfrm>
          <a:off x="1143000" y="1559242"/>
          <a:ext cx="7162800" cy="4928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2438400"/>
                <a:gridCol w="2362200"/>
              </a:tblGrid>
              <a:tr h="51595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rebuchet MS" pitchFamily="34" charset="0"/>
                        </a:rPr>
                        <a:t>Process</a:t>
                      </a:r>
                      <a:endParaRPr lang="en-US" sz="1600" dirty="0">
                        <a:latin typeface="Trebuchet MS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rebuchet MS" pitchFamily="34" charset="0"/>
                        </a:rPr>
                        <a:t>Contact</a:t>
                      </a:r>
                      <a:endParaRPr lang="en-US" sz="1600" dirty="0">
                        <a:latin typeface="Trebuchet MS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Trebuchet MS" pitchFamily="34" charset="0"/>
                        </a:rPr>
                        <a:t>Add’l</a:t>
                      </a:r>
                      <a:r>
                        <a:rPr lang="en-US" sz="1600" dirty="0" smtClean="0">
                          <a:latin typeface="Trebuchet MS" pitchFamily="34" charset="0"/>
                        </a:rPr>
                        <a:t> Information</a:t>
                      </a:r>
                      <a:endParaRPr lang="en-US" sz="1600" dirty="0">
                        <a:latin typeface="Trebuchet MS" pitchFamily="34" charset="0"/>
                      </a:endParaRPr>
                    </a:p>
                  </a:txBody>
                  <a:tcPr anchor="ctr"/>
                </a:tc>
              </a:tr>
              <a:tr h="602956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Pre-Certification / Pre-treatment Review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err="1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StarPoint</a:t>
                      </a: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/ Allegiance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(800) 342-6510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914862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Payment Refunds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Allegiance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 Box 3018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Missoula, MT 59806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(855) 999-0295 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02388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Pharmacy Prior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Authorization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Express Scripts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http://lab.express-scripts.com/providers/physicians</a:t>
                      </a:r>
                      <a:endParaRPr lang="en-US" sz="1100" kern="120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(800) 753-2851</a:t>
                      </a:r>
                    </a:p>
                  </a:txBody>
                  <a:tcPr anchor="ctr"/>
                </a:tc>
              </a:tr>
              <a:tr h="78753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Benefit Verification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Allegiance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(855) 999-1522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/>
                        </a:rPr>
                        <a:t>www.askallegiance.com/disneyoh</a:t>
                      </a: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57122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270/271, 276/277  Transactions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Allegiance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Payer ID: 81040</a:t>
                      </a:r>
                    </a:p>
                  </a:txBody>
                  <a:tcPr anchor="ctr"/>
                </a:tc>
              </a:tr>
              <a:tr h="59424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EFT/835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Zelis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877) 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828-8770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u="sng" dirty="0" smtClean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/>
                        </a:rPr>
                        <a:t>www.zelispayments.com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914400"/>
            <a:ext cx="9144000" cy="5334000"/>
          </a:xfrm>
          <a:prstGeom prst="rect">
            <a:avLst/>
          </a:prstGeom>
          <a:solidFill>
            <a:srgbClr val="A5A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6471000"/>
            <a:ext cx="1409700" cy="310800"/>
          </a:xfrm>
          <a:prstGeom prst="rect">
            <a:avLst/>
          </a:prstGeom>
        </p:spPr>
      </p:pic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0" y="1588"/>
            <a:ext cx="9144000" cy="73025"/>
          </a:xfrm>
          <a:prstGeom prst="rect">
            <a:avLst/>
          </a:prstGeom>
          <a:solidFill>
            <a:srgbClr val="AD1F3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0" y="128588"/>
            <a:ext cx="9144000" cy="709612"/>
          </a:xfrm>
          <a:prstGeom prst="rect">
            <a:avLst/>
          </a:prstGeom>
          <a:solidFill>
            <a:srgbClr val="00285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0" y="74613"/>
            <a:ext cx="9144000" cy="53975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4940124"/>
            <a:ext cx="4205854" cy="92727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264417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Additional Information</a:t>
            </a:r>
            <a:endParaRPr lang="en-US" sz="4800" b="1" spc="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416675"/>
            <a:ext cx="1571781" cy="271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69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Member Identification Cards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7162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Sample ID Card (front)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1805012"/>
            <a:ext cx="4401653" cy="2817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Member Identification Cards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7162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Sample ID Card (back)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0" y="1905000"/>
            <a:ext cx="4078349" cy="2631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Allegiance?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Our History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752600"/>
            <a:ext cx="7391400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</a:pPr>
            <a:r>
              <a:rPr lang="en-US" sz="2000" dirty="0" smtClean="0">
                <a:latin typeface="Trebuchet MS" pitchFamily="34" charset="0"/>
                <a:cs typeface="Arial" pitchFamily="34" charset="0"/>
              </a:rPr>
              <a:t>Originally founded in 1980, Allegiance has administered Self-Funded Health Plans for more than three decades.</a:t>
            </a:r>
          </a:p>
          <a:p>
            <a:pPr marL="342900" indent="-342900">
              <a:spcAft>
                <a:spcPts val="600"/>
              </a:spcAft>
            </a:pPr>
            <a:endParaRPr lang="en-US" sz="2000" dirty="0" smtClean="0">
              <a:latin typeface="Trebuchet MS" pitchFamily="34" charset="0"/>
              <a:cs typeface="Arial" pitchFamily="34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Over 150 clients across the country representing more than 302,000 lives. 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Clients include hospital systems, school districts and government organizations, insurance trusts, and MEWAs.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Claims processing, customer service, enrollment, and all other services are coordinated from our corporate office in Missoula, MT.</a:t>
            </a:r>
          </a:p>
          <a:p>
            <a:pPr marL="342900" indent="-342900">
              <a:spcAft>
                <a:spcPts val="600"/>
              </a:spcAft>
            </a:pPr>
            <a:endParaRPr lang="en-US" sz="2000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>
              <a:spcAft>
                <a:spcPts val="600"/>
              </a:spcAft>
            </a:pPr>
            <a:r>
              <a:rPr lang="en-US" sz="2000" dirty="0" smtClean="0">
                <a:latin typeface="Trebuchet MS" pitchFamily="34" charset="0"/>
                <a:cs typeface="Arial" pitchFamily="34" charset="0"/>
              </a:rPr>
              <a:t>Allegiance became a wholly-owned subsidiary of Cigna in 2008 enabling us to offer the flexibility and customized service of our TPA model alongside Cigna’s extensive network and analytic products.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29200" y="909325"/>
            <a:ext cx="3824854" cy="8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Allegiance and Disney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Our Relationship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688336"/>
            <a:ext cx="73914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</a:pPr>
            <a:endParaRPr lang="en-US" sz="2400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>
              <a:spcAft>
                <a:spcPts val="600"/>
              </a:spcAft>
            </a:pP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Allegiance is the </a:t>
            </a: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third party administrator (TPA) for two of Disney’s HMO plans in Florida.</a:t>
            </a:r>
          </a:p>
          <a:p>
            <a:pPr marL="342900" indent="-342900">
              <a:spcAft>
                <a:spcPts val="600"/>
              </a:spcAft>
            </a:pP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Employees and their families </a:t>
            </a: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can</a:t>
            </a: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access one of two network options in Florida; Florida Hospital or Orlando Health.</a:t>
            </a:r>
          </a:p>
          <a:p>
            <a:pPr marL="342900" indent="-342900">
              <a:spcAft>
                <a:spcPts val="600"/>
              </a:spcAft>
            </a:pPr>
            <a:endParaRPr lang="en-US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F:\+Marketing\RFP Responses\JW - 2014\RFP Information\Design Elements\Cigna Logo Long.png"/>
          <p:cNvPicPr>
            <a:picLocks noChangeAspect="1" noChangeArrowheads="1"/>
          </p:cNvPicPr>
          <p:nvPr/>
        </p:nvPicPr>
        <p:blipFill>
          <a:blip r:embed="rId2" cstate="print"/>
          <a:srcRect l="4688" t="6489" r="5729" b="8015"/>
          <a:stretch>
            <a:fillRect/>
          </a:stretch>
        </p:blipFill>
        <p:spPr bwMode="auto">
          <a:xfrm>
            <a:off x="5943600" y="5715000"/>
            <a:ext cx="2106387" cy="685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914400"/>
            <a:ext cx="9144000" cy="5334000"/>
          </a:xfrm>
          <a:prstGeom prst="rect">
            <a:avLst/>
          </a:prstGeom>
          <a:solidFill>
            <a:srgbClr val="A5AF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43800" y="6471000"/>
            <a:ext cx="1409700" cy="310800"/>
          </a:xfrm>
          <a:prstGeom prst="rect">
            <a:avLst/>
          </a:prstGeom>
        </p:spPr>
      </p:pic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0" y="1588"/>
            <a:ext cx="9144000" cy="73025"/>
          </a:xfrm>
          <a:prstGeom prst="rect">
            <a:avLst/>
          </a:prstGeom>
          <a:solidFill>
            <a:srgbClr val="AD1F3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0" y="128588"/>
            <a:ext cx="9144000" cy="709612"/>
          </a:xfrm>
          <a:prstGeom prst="rect">
            <a:avLst/>
          </a:prstGeom>
          <a:solidFill>
            <a:srgbClr val="002851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9" name="Rectangle 8"/>
          <p:cNvSpPr>
            <a:spLocks/>
          </p:cNvSpPr>
          <p:nvPr/>
        </p:nvSpPr>
        <p:spPr bwMode="auto">
          <a:xfrm>
            <a:off x="0" y="74613"/>
            <a:ext cx="9144000" cy="53975"/>
          </a:xfrm>
          <a:prstGeom prst="rect">
            <a:avLst/>
          </a:prstGeom>
          <a:solidFill>
            <a:srgbClr val="B3B3B3"/>
          </a:solidFill>
          <a:ln>
            <a:noFill/>
          </a:ln>
          <a:extLs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dirty="0">
              <a:solidFill>
                <a:srgbClr val="FFFFFF"/>
              </a:solidFill>
              <a:latin typeface="Arial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4940124"/>
            <a:ext cx="4205854" cy="92727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52400" y="2644170"/>
            <a:ext cx="883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spc="3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Working with Allegiance</a:t>
            </a:r>
            <a:endParaRPr lang="en-US" sz="4800" b="1" spc="3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416675"/>
            <a:ext cx="1571781" cy="271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69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Allegiance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Pre-Certification / Pre-Treatment Review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384252"/>
            <a:ext cx="7543800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</a:pPr>
            <a:r>
              <a:rPr lang="en-US" dirty="0" smtClean="0">
                <a:latin typeface="Trebuchet MS" pitchFamily="34" charset="0"/>
                <a:cs typeface="Arial" pitchFamily="34" charset="0"/>
              </a:rPr>
              <a:t>Pre-certification and Pre-treatment Review for services will be coordinated through </a:t>
            </a:r>
            <a:r>
              <a:rPr lang="en-US" b="1" i="1" dirty="0" err="1" smtClean="0">
                <a:solidFill>
                  <a:schemeClr val="tx2"/>
                </a:solidFill>
                <a:latin typeface="Trebuchet MS" pitchFamily="34" charset="0"/>
                <a:cs typeface="Arial" pitchFamily="34" charset="0"/>
              </a:rPr>
              <a:t>StarPoint</a:t>
            </a:r>
            <a:r>
              <a:rPr lang="en-US" b="1" i="1" dirty="0" smtClean="0">
                <a:solidFill>
                  <a:schemeClr val="tx2"/>
                </a:solidFill>
                <a:latin typeface="Trebuchet MS" pitchFamily="34" charset="0"/>
                <a:cs typeface="Arial" pitchFamily="34" charset="0"/>
              </a:rPr>
              <a:t> Health Group</a:t>
            </a:r>
            <a:r>
              <a:rPr lang="en-US" dirty="0" smtClean="0">
                <a:latin typeface="Trebuchet MS" pitchFamily="34" charset="0"/>
                <a:cs typeface="Arial" pitchFamily="34" charset="0"/>
              </a:rPr>
              <a:t>, an Allegiance company. </a:t>
            </a:r>
          </a:p>
          <a:p>
            <a:pPr marL="342900" indent="-342900">
              <a:spcAft>
                <a:spcPts val="1800"/>
              </a:spcAft>
            </a:pPr>
            <a:r>
              <a:rPr lang="en-US" dirty="0" err="1" smtClean="0">
                <a:latin typeface="Trebuchet MS" pitchFamily="34" charset="0"/>
                <a:cs typeface="Arial" pitchFamily="34" charset="0"/>
              </a:rPr>
              <a:t>StarPoint’s</a:t>
            </a:r>
            <a:r>
              <a:rPr lang="en-US" dirty="0" smtClean="0">
                <a:latin typeface="Trebuchet MS" pitchFamily="34" charset="0"/>
                <a:cs typeface="Arial" pitchFamily="34" charset="0"/>
              </a:rPr>
              <a:t> Nurse case managers and reviewers are available by phone at </a:t>
            </a:r>
            <a:r>
              <a:rPr lang="en-US" b="1" u="sng" dirty="0" smtClean="0">
                <a:solidFill>
                  <a:schemeClr val="tx2"/>
                </a:solidFill>
                <a:latin typeface="Trebuchet MS" pitchFamily="34" charset="0"/>
                <a:cs typeface="Arial" pitchFamily="34" charset="0"/>
              </a:rPr>
              <a:t>(800) 342-6510</a:t>
            </a:r>
          </a:p>
          <a:p>
            <a:pPr marL="342900" indent="-342900">
              <a:spcAft>
                <a:spcPts val="1800"/>
              </a:spcAft>
            </a:pPr>
            <a:r>
              <a:rPr lang="en-US" dirty="0" smtClean="0">
                <a:latin typeface="Trebuchet MS" pitchFamily="34" charset="0"/>
                <a:cs typeface="Arial" pitchFamily="34" charset="0"/>
              </a:rPr>
              <a:t>To view the pre-treatment spreadsheet, please go to the client specific web page; </a:t>
            </a:r>
            <a:r>
              <a:rPr lang="en-US" dirty="0" smtClean="0">
                <a:latin typeface="Trebuchet MS" pitchFamily="34" charset="0"/>
                <a:cs typeface="Arial" pitchFamily="34" charset="0"/>
                <a:hlinkClick r:id="rId2"/>
              </a:rPr>
              <a:t>www.askallegiance.com/disneyoh</a:t>
            </a:r>
            <a:r>
              <a:rPr lang="en-US" dirty="0" smtClean="0">
                <a:latin typeface="Trebuchet MS" pitchFamily="34" charset="0"/>
                <a:cs typeface="Arial" pitchFamily="34" charset="0"/>
              </a:rPr>
              <a:t> and click on the For Providers Only tab in the bottom right hand corner. Once on the provider page, click on the Pre-Treatment Review/Pre-Certification link. On this page you will see Outpatient Pretreatment Review. This will be the page to search for whether a procedure needs to be reviewed.</a:t>
            </a:r>
          </a:p>
          <a:p>
            <a:pPr marL="342900" indent="-342900">
              <a:spcAft>
                <a:spcPts val="600"/>
              </a:spcAft>
            </a:pPr>
            <a:endParaRPr lang="en-US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3" name="Picture 3" descr="F:\+Marketing\Images\AllegianceCignaLogos\AllegianceSM_StarPoint_Web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799" y="5600573"/>
            <a:ext cx="3886201" cy="8161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Allegiance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Submitting Claims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688336"/>
            <a:ext cx="7391400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0"/>
              </a:spcAft>
            </a:pP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All medical claims </a:t>
            </a:r>
            <a:r>
              <a:rPr lang="en-US" sz="2400" dirty="0" smtClean="0">
                <a:solidFill>
                  <a:srgbClr val="FF0000"/>
                </a:solidFill>
                <a:latin typeface="Trebuchet MS" pitchFamily="34" charset="0"/>
                <a:cs typeface="Arial" pitchFamily="34" charset="0"/>
              </a:rPr>
              <a:t>must be </a:t>
            </a: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sent to:</a:t>
            </a:r>
          </a:p>
          <a:p>
            <a:pPr marL="342900" indent="-342900">
              <a:spcAft>
                <a:spcPts val="0"/>
              </a:spcAft>
            </a:pPr>
            <a:r>
              <a:rPr lang="en-US" sz="2400" b="1" dirty="0" smtClean="0">
                <a:solidFill>
                  <a:schemeClr val="accent1"/>
                </a:solidFill>
                <a:latin typeface="Trebuchet MS" pitchFamily="34" charset="0"/>
                <a:cs typeface="Arial" pitchFamily="34" charset="0"/>
              </a:rPr>
              <a:t>Allegiance</a:t>
            </a:r>
          </a:p>
          <a:p>
            <a:pPr marL="342900" indent="-342900">
              <a:spcAft>
                <a:spcPts val="0"/>
              </a:spcAft>
            </a:pPr>
            <a:r>
              <a:rPr lang="en-US" sz="2400" b="1" dirty="0" smtClean="0">
                <a:solidFill>
                  <a:schemeClr val="tx2"/>
                </a:solidFill>
                <a:latin typeface="Trebuchet MS" pitchFamily="34" charset="0"/>
                <a:cs typeface="Arial" pitchFamily="34" charset="0"/>
              </a:rPr>
              <a:t>PO Box 3018	</a:t>
            </a:r>
          </a:p>
          <a:p>
            <a:pPr marL="342900" indent="-342900">
              <a:spcAft>
                <a:spcPts val="1800"/>
              </a:spcAft>
            </a:pPr>
            <a:r>
              <a:rPr lang="en-US" sz="2400" b="1" dirty="0" smtClean="0">
                <a:solidFill>
                  <a:schemeClr val="tx2"/>
                </a:solidFill>
                <a:latin typeface="Trebuchet MS" pitchFamily="34" charset="0"/>
                <a:cs typeface="Arial" pitchFamily="34" charset="0"/>
              </a:rPr>
              <a:t>Missoula, MT 59806</a:t>
            </a:r>
          </a:p>
          <a:p>
            <a:pPr marL="342900" indent="-342900">
              <a:spcAft>
                <a:spcPts val="1800"/>
              </a:spcAft>
            </a:pPr>
            <a:r>
              <a:rPr lang="en-US" sz="2400" b="1" dirty="0" smtClean="0">
                <a:solidFill>
                  <a:schemeClr val="tx2"/>
                </a:solidFill>
                <a:latin typeface="Trebuchet MS" pitchFamily="34" charset="0"/>
                <a:cs typeface="Arial" pitchFamily="34" charset="0"/>
              </a:rPr>
              <a:t>Payer ID: 81040</a:t>
            </a:r>
            <a:endParaRPr lang="en-US" sz="2400" dirty="0">
              <a:latin typeface="Trebuchet MS" pitchFamily="34" charset="0"/>
              <a:cs typeface="Arial" pitchFamily="34" charset="0"/>
            </a:endParaRPr>
          </a:p>
          <a:p>
            <a:pPr marL="342900" indent="-342900">
              <a:spcAft>
                <a:spcPts val="1800"/>
              </a:spcAft>
            </a:pP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The following ancillary and national networks will be accessed through Cigna: </a:t>
            </a:r>
          </a:p>
          <a:p>
            <a:pPr marL="342900" indent="-342900">
              <a:spcAft>
                <a:spcPts val="1800"/>
              </a:spcAft>
            </a:pPr>
            <a:r>
              <a:rPr lang="en-US" sz="1200" b="1" dirty="0" smtClean="0">
                <a:latin typeface="Trebuchet MS" pitchFamily="34" charset="0"/>
                <a:cs typeface="Arial" pitchFamily="34" charset="0"/>
              </a:rPr>
              <a:t>ASHN – </a:t>
            </a:r>
            <a:r>
              <a:rPr lang="en-US" sz="1200" b="1" dirty="0" err="1" smtClean="0">
                <a:latin typeface="Trebuchet MS" pitchFamily="34" charset="0"/>
                <a:cs typeface="Arial" pitchFamily="34" charset="0"/>
              </a:rPr>
              <a:t>Chiropratic</a:t>
            </a:r>
            <a:r>
              <a:rPr lang="en-US" sz="1200" b="1" dirty="0" smtClean="0">
                <a:latin typeface="Trebuchet MS" pitchFamily="34" charset="0"/>
                <a:cs typeface="Arial" pitchFamily="34" charset="0"/>
              </a:rPr>
              <a:t>	</a:t>
            </a:r>
            <a:r>
              <a:rPr lang="en-US" sz="1200" b="1" dirty="0" err="1" smtClean="0">
                <a:latin typeface="Trebuchet MS" pitchFamily="34" charset="0"/>
                <a:cs typeface="Arial" pitchFamily="34" charset="0"/>
              </a:rPr>
              <a:t>CareCentrix</a:t>
            </a:r>
            <a:r>
              <a:rPr lang="en-US" sz="1200" b="1" dirty="0" smtClean="0">
                <a:latin typeface="Trebuchet MS" pitchFamily="34" charset="0"/>
                <a:cs typeface="Arial" pitchFamily="34" charset="0"/>
              </a:rPr>
              <a:t> – DME/Home Health         Quest/Lab Corp</a:t>
            </a:r>
          </a:p>
          <a:p>
            <a:pPr marL="342900" indent="-342900">
              <a:spcAft>
                <a:spcPts val="1800"/>
              </a:spcAft>
            </a:pPr>
            <a:r>
              <a:rPr lang="en-US" sz="1200" b="1" dirty="0" err="1" smtClean="0">
                <a:latin typeface="Trebuchet MS" pitchFamily="34" charset="0"/>
                <a:cs typeface="Arial" pitchFamily="34" charset="0"/>
              </a:rPr>
              <a:t>Evicore</a:t>
            </a:r>
            <a:r>
              <a:rPr lang="en-US" sz="1200" b="1" dirty="0" smtClean="0">
                <a:latin typeface="Trebuchet MS" pitchFamily="34" charset="0"/>
                <a:cs typeface="Arial" pitchFamily="34" charset="0"/>
              </a:rPr>
              <a:t> – High tech radiology         </a:t>
            </a:r>
            <a:r>
              <a:rPr lang="en-US" sz="1200" b="1" dirty="0" err="1" smtClean="0">
                <a:latin typeface="Trebuchet MS" pitchFamily="34" charset="0"/>
                <a:cs typeface="Arial" pitchFamily="34" charset="0"/>
              </a:rPr>
              <a:t>Davita</a:t>
            </a:r>
            <a:r>
              <a:rPr lang="en-US" sz="1200" b="1" dirty="0" smtClean="0">
                <a:latin typeface="Trebuchet MS" pitchFamily="34" charset="0"/>
                <a:cs typeface="Arial" pitchFamily="34" charset="0"/>
              </a:rPr>
              <a:t>/Fresenius</a:t>
            </a:r>
          </a:p>
          <a:p>
            <a:pPr marL="342900" indent="-342900">
              <a:spcAft>
                <a:spcPts val="1800"/>
              </a:spcAft>
            </a:pPr>
            <a:endParaRPr lang="en-US" sz="2400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>
              <a:spcAft>
                <a:spcPts val="1800"/>
              </a:spcAft>
            </a:pPr>
            <a:endParaRPr lang="en-US" sz="2400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>
              <a:spcAft>
                <a:spcPts val="600"/>
              </a:spcAft>
            </a:pPr>
            <a:endParaRPr lang="en-US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Allegiance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Claims Processing/Payment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688336"/>
            <a:ext cx="739140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</a:pPr>
            <a:endParaRPr lang="en-US" sz="2400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>
              <a:spcAft>
                <a:spcPts val="1800"/>
              </a:spcAft>
            </a:pP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All claims </a:t>
            </a: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are processed </a:t>
            </a: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by Allegiance at its facility in Missoula, MT.</a:t>
            </a:r>
          </a:p>
          <a:p>
            <a:pPr marL="342900" indent="-342900">
              <a:spcAft>
                <a:spcPts val="1800"/>
              </a:spcAft>
            </a:pP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Checks and EOBs </a:t>
            </a: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come </a:t>
            </a:r>
            <a:r>
              <a:rPr lang="en-US" sz="2400" dirty="0" smtClean="0">
                <a:latin typeface="Trebuchet MS" pitchFamily="34" charset="0"/>
                <a:cs typeface="Arial" pitchFamily="34" charset="0"/>
              </a:rPr>
              <a:t>from Allegiance.</a:t>
            </a:r>
          </a:p>
          <a:p>
            <a:pPr fontAlgn="ctr"/>
            <a:r>
              <a:rPr lang="en-US" b="1" dirty="0" smtClean="0"/>
              <a:t>EFT/835  </a:t>
            </a:r>
            <a:r>
              <a:rPr lang="en-US" b="1" dirty="0" err="1" smtClean="0"/>
              <a:t>Zelis</a:t>
            </a:r>
            <a:r>
              <a:rPr lang="en-US" b="1" dirty="0" smtClean="0"/>
              <a:t>   (877) 828-8770  </a:t>
            </a:r>
            <a:r>
              <a:rPr lang="en-US" b="1" u="sng" dirty="0" smtClean="0">
                <a:hlinkClick r:id="rId2"/>
              </a:rPr>
              <a:t>www.zelispayments.com</a:t>
            </a:r>
            <a:endParaRPr lang="en-US" dirty="0"/>
          </a:p>
          <a:p>
            <a:pPr marL="342900" indent="-342900">
              <a:spcAft>
                <a:spcPts val="600"/>
              </a:spcAft>
            </a:pPr>
            <a:endParaRPr lang="en-US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Allegiance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Benefits &amp; Questions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14400" y="1688336"/>
            <a:ext cx="7391400" cy="340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800"/>
              </a:spcAft>
            </a:pPr>
            <a:r>
              <a:rPr lang="en-US" sz="2000" dirty="0" smtClean="0">
                <a:latin typeface="Trebuchet MS" pitchFamily="34" charset="0"/>
                <a:cs typeface="Arial" pitchFamily="34" charset="0"/>
              </a:rPr>
              <a:t>Online Verification of Benefits </a:t>
            </a:r>
            <a:r>
              <a:rPr lang="en-US" sz="2000" dirty="0" smtClean="0">
                <a:latin typeface="Trebuchet MS" pitchFamily="34" charset="0"/>
                <a:cs typeface="Arial" pitchFamily="34" charset="0"/>
              </a:rPr>
              <a:t>are</a:t>
            </a:r>
            <a:r>
              <a:rPr lang="en-US" sz="2000" dirty="0" smtClean="0">
                <a:latin typeface="Trebuchet MS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Trebuchet MS" pitchFamily="34" charset="0"/>
                <a:cs typeface="Arial" pitchFamily="34" charset="0"/>
              </a:rPr>
              <a:t>available at: </a:t>
            </a:r>
            <a:r>
              <a:rPr lang="en-US" sz="2000" b="1" u="sng" dirty="0" smtClean="0">
                <a:solidFill>
                  <a:srgbClr val="002060"/>
                </a:solidFill>
                <a:latin typeface="Trebuchet MS" pitchFamily="34" charset="0"/>
                <a:cs typeface="Arial" pitchFamily="34" charset="0"/>
                <a:hlinkClick r:id="rId2"/>
              </a:rPr>
              <a:t>www.askallegiance.com/disneyoh</a:t>
            </a:r>
            <a:endParaRPr lang="en-US" sz="2000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>
              <a:spcAft>
                <a:spcPts val="0"/>
              </a:spcAft>
            </a:pPr>
            <a:r>
              <a:rPr lang="en-US" sz="2000" b="1" dirty="0" smtClean="0">
                <a:latin typeface="Trebuchet MS" pitchFamily="34" charset="0"/>
                <a:cs typeface="Arial" pitchFamily="34" charset="0"/>
              </a:rPr>
              <a:t>Allegiance Customer Service </a:t>
            </a:r>
            <a:r>
              <a:rPr lang="en-US" sz="2000" dirty="0" smtClean="0">
                <a:latin typeface="Trebuchet MS" pitchFamily="34" charset="0"/>
                <a:cs typeface="Arial" pitchFamily="34" charset="0"/>
              </a:rPr>
              <a:t>is available from 8a-8p EST, Monday through Friday at </a:t>
            </a:r>
            <a:r>
              <a:rPr lang="en-US" sz="2000" b="1" u="sng" dirty="0" smtClean="0">
                <a:solidFill>
                  <a:schemeClr val="tx2"/>
                </a:solidFill>
                <a:latin typeface="Trebuchet MS" pitchFamily="34" charset="0"/>
                <a:cs typeface="Arial" pitchFamily="34" charset="0"/>
              </a:rPr>
              <a:t>(855) 999-1522</a:t>
            </a:r>
            <a:r>
              <a:rPr lang="en-US" sz="2000" dirty="0" smtClean="0">
                <a:latin typeface="Trebuchet MS" pitchFamily="34" charset="0"/>
                <a:cs typeface="Arial" pitchFamily="34" charset="0"/>
              </a:rPr>
              <a:t>	An Automated Voice Response system (IVR) is also available 24/7/365 for claims and benefit information.</a:t>
            </a:r>
          </a:p>
          <a:p>
            <a:pPr marL="342900" indent="-342900">
              <a:spcAft>
                <a:spcPts val="0"/>
              </a:spcAft>
            </a:pPr>
            <a:endParaRPr lang="en-US" sz="2000" dirty="0">
              <a:latin typeface="Trebuchet MS" pitchFamily="34" charset="0"/>
              <a:cs typeface="Arial" pitchFamily="34" charset="0"/>
            </a:endParaRPr>
          </a:p>
          <a:p>
            <a:pPr fontAlgn="ctr"/>
            <a:r>
              <a:rPr lang="en-US" sz="2000" b="1" dirty="0"/>
              <a:t>270/271, 276/277  </a:t>
            </a:r>
            <a:r>
              <a:rPr lang="en-US" sz="2000" b="1" dirty="0" smtClean="0"/>
              <a:t>Transactions Allegiance Payer </a:t>
            </a:r>
            <a:r>
              <a:rPr lang="en-US" sz="2000" b="1" dirty="0"/>
              <a:t>ID: 81040</a:t>
            </a:r>
            <a:endParaRPr lang="en-US" sz="2000" dirty="0"/>
          </a:p>
          <a:p>
            <a:pPr marL="342900" indent="-342900">
              <a:spcAft>
                <a:spcPts val="0"/>
              </a:spcAft>
            </a:pPr>
            <a:endParaRPr lang="en-US" sz="2000" dirty="0" smtClean="0">
              <a:latin typeface="Trebuchet MS" pitchFamily="34" charset="0"/>
              <a:cs typeface="Arial" pitchFamily="34" charset="0"/>
            </a:endParaRPr>
          </a:p>
          <a:p>
            <a:pPr marL="342900" indent="-342900"/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 Allegiance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Confidential, unpublished property of Allegiance Benefit Plan Management, Inc.  Do not duplicate or distribute.  Use and distribution limited solely to authorized personnel.  </a:t>
            </a:r>
          </a:p>
          <a:p>
            <a:r>
              <a:rPr lang="en-US" dirty="0" smtClean="0"/>
              <a:t>© 2014 Allegiance Benefit Plan Management, Inc.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914400" y="1066800"/>
            <a:ext cx="6781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cap="small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Claims Processing/Payment Overview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0444396"/>
              </p:ext>
            </p:extLst>
          </p:nvPr>
        </p:nvGraphicFramePr>
        <p:xfrm>
          <a:off x="1104900" y="1686559"/>
          <a:ext cx="7200900" cy="4539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300"/>
                <a:gridCol w="2400300"/>
                <a:gridCol w="2400300"/>
              </a:tblGrid>
              <a:tr h="5039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rebuchet MS" pitchFamily="34" charset="0"/>
                        </a:rPr>
                        <a:t>Process</a:t>
                      </a:r>
                      <a:endParaRPr lang="en-US" sz="1600" dirty="0">
                        <a:latin typeface="Trebuchet MS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Trebuchet MS" pitchFamily="34" charset="0"/>
                        </a:rPr>
                        <a:t>Contact</a:t>
                      </a:r>
                      <a:endParaRPr lang="en-US" sz="1600" dirty="0">
                        <a:latin typeface="Trebuchet MS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 smtClean="0">
                          <a:latin typeface="Trebuchet MS" pitchFamily="34" charset="0"/>
                        </a:rPr>
                        <a:t>Add’l</a:t>
                      </a:r>
                      <a:r>
                        <a:rPr lang="en-US" sz="1600" dirty="0" smtClean="0">
                          <a:latin typeface="Trebuchet MS" pitchFamily="34" charset="0"/>
                        </a:rPr>
                        <a:t> Information</a:t>
                      </a:r>
                      <a:endParaRPr lang="en-US" sz="1600" dirty="0">
                        <a:latin typeface="Trebuchet MS" pitchFamily="34" charset="0"/>
                      </a:endParaRPr>
                    </a:p>
                  </a:txBody>
                  <a:tcPr anchor="ctr"/>
                </a:tc>
              </a:tr>
              <a:tr h="8694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Claim Submission - Medical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Allegiance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 Box 3018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Missoula, MT 59806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Payer ID: 81040</a:t>
                      </a:r>
                    </a:p>
                  </a:txBody>
                  <a:tcPr anchor="ctr"/>
                </a:tc>
              </a:tr>
              <a:tr h="86945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Claims Submission – Ancillary Providers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Cigna 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 Ancillary network: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ASHN, </a:t>
                      </a: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CareCentrix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Evicore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Lab Corp, Quest, </a:t>
                      </a: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LifeSource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1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Davita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Fresenius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 Box 188061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Chattanooga, TN 37422-8061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Payer ID: 62308</a:t>
                      </a:r>
                    </a:p>
                  </a:txBody>
                  <a:tcPr anchor="ctr"/>
                </a:tc>
              </a:tr>
              <a:tr h="5039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Claim Processing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Allegiance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(855) 999-1522</a:t>
                      </a:r>
                    </a:p>
                  </a:txBody>
                  <a:tcPr anchor="ctr"/>
                </a:tc>
              </a:tr>
              <a:tr h="814645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Claim Status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Allegiance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(855) 999-1522</a:t>
                      </a:r>
                    </a:p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u="sng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/>
                        </a:rPr>
                        <a:t>www.askallegiance.com/disneyoh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86945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Claim Payment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Allegiance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(855) 999-1522</a:t>
                      </a:r>
                    </a:p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100" u="sng" kern="1200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www.askallegiance.com/disneyoh</a:t>
                      </a: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843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Allegiance">
      <a:dk1>
        <a:sysClr val="windowText" lastClr="000000"/>
      </a:dk1>
      <a:lt1>
        <a:sysClr val="window" lastClr="FFFFFF"/>
      </a:lt1>
      <a:dk2>
        <a:srgbClr val="002851"/>
      </a:dk2>
      <a:lt2>
        <a:srgbClr val="D1D3D4"/>
      </a:lt2>
      <a:accent1>
        <a:srgbClr val="002851"/>
      </a:accent1>
      <a:accent2>
        <a:srgbClr val="AD1F31"/>
      </a:accent2>
      <a:accent3>
        <a:srgbClr val="004992"/>
      </a:accent3>
      <a:accent4>
        <a:srgbClr val="7C1622"/>
      </a:accent4>
      <a:accent5>
        <a:srgbClr val="D1D3D4"/>
      </a:accent5>
      <a:accent6>
        <a:srgbClr val="000000"/>
      </a:accent6>
      <a:hlink>
        <a:srgbClr val="002851"/>
      </a:hlink>
      <a:folHlink>
        <a:srgbClr val="00499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12717</TotalTime>
  <Words>973</Words>
  <Application>Microsoft Office PowerPoint</Application>
  <PresentationFormat>On-screen Show (4:3)</PresentationFormat>
  <Paragraphs>131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ＭＳ Ｐゴシック</vt:lpstr>
      <vt:lpstr>Arial</vt:lpstr>
      <vt:lpstr>Calibri</vt:lpstr>
      <vt:lpstr>Lucida Grande</vt:lpstr>
      <vt:lpstr>Times New Roman</vt:lpstr>
      <vt:lpstr>Trebuchet MS</vt:lpstr>
      <vt:lpstr>Wingdings</vt:lpstr>
      <vt:lpstr>Office Theme</vt:lpstr>
      <vt:lpstr>PowerPoint Presentation</vt:lpstr>
      <vt:lpstr>Who is Allegiance?</vt:lpstr>
      <vt:lpstr>Allegiance and Disney </vt:lpstr>
      <vt:lpstr>PowerPoint Presentation</vt:lpstr>
      <vt:lpstr>Working with Allegiance </vt:lpstr>
      <vt:lpstr>Working with Allegiance </vt:lpstr>
      <vt:lpstr>Working with Allegiance </vt:lpstr>
      <vt:lpstr>Working with Allegiance </vt:lpstr>
      <vt:lpstr>Working with Allegiance </vt:lpstr>
      <vt:lpstr>Working with Allegiance </vt:lpstr>
      <vt:lpstr>PowerPoint Presentation</vt:lpstr>
      <vt:lpstr>New Member Identification Cards</vt:lpstr>
      <vt:lpstr>New Member Identification Cards</vt:lpstr>
    </vt:vector>
  </TitlesOfParts>
  <Company>Cigna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Eric      B4MKT</dc:creator>
  <cp:lastModifiedBy>Eric</cp:lastModifiedBy>
  <cp:revision>704</cp:revision>
  <cp:lastPrinted>2014-01-17T16:16:42Z</cp:lastPrinted>
  <dcterms:created xsi:type="dcterms:W3CDTF">2013-09-12T21:10:16Z</dcterms:created>
  <dcterms:modified xsi:type="dcterms:W3CDTF">2018-01-09T20:50:34Z</dcterms:modified>
</cp:coreProperties>
</file>